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11"/>
  </p:notesMasterIdLst>
  <p:handoutMasterIdLst>
    <p:handoutMasterId r:id="rId12"/>
  </p:handoutMasterIdLst>
  <p:sldIdLst>
    <p:sldId id="391" r:id="rId2"/>
    <p:sldId id="392" r:id="rId3"/>
    <p:sldId id="409" r:id="rId4"/>
    <p:sldId id="465" r:id="rId5"/>
    <p:sldId id="464" r:id="rId6"/>
    <p:sldId id="457" r:id="rId7"/>
    <p:sldId id="471" r:id="rId8"/>
    <p:sldId id="472" r:id="rId9"/>
    <p:sldId id="475" r:id="rId10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BEF"/>
    <a:srgbClr val="932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58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4"/>
    </p:cViewPr>
  </p:sorterViewPr>
  <p:notesViewPr>
    <p:cSldViewPr snapToGrid="0">
      <p:cViewPr>
        <p:scale>
          <a:sx n="100" d="100"/>
          <a:sy n="100" d="100"/>
        </p:scale>
        <p:origin x="1890" y="-11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AF655-D0AC-44E6-9018-CFDFA30DD12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15FC99-1CC4-4911-A271-D19ECF79E4B7}">
      <dgm:prSet phldrT="[Text]"/>
      <dgm:spPr/>
      <dgm:t>
        <a:bodyPr/>
        <a:lstStyle/>
        <a:p>
          <a:r>
            <a:rPr lang="en-US" dirty="0" smtClean="0"/>
            <a:t>SHABBVAC</a:t>
          </a:r>
        </a:p>
        <a:p>
          <a:r>
            <a:rPr lang="en-US" dirty="0" smtClean="0"/>
            <a:t>July 2018</a:t>
          </a:r>
        </a:p>
        <a:p>
          <a:r>
            <a:rPr lang="en-US" dirty="0" smtClean="0"/>
            <a:t>X3 meetings per year – </a:t>
          </a:r>
        </a:p>
        <a:p>
          <a:r>
            <a:rPr lang="en-US" dirty="0" smtClean="0"/>
            <a:t>Mar Jul Oct</a:t>
          </a:r>
          <a:endParaRPr lang="en-US" dirty="0"/>
        </a:p>
      </dgm:t>
    </dgm:pt>
    <dgm:pt modelId="{6B6B620F-C623-48F9-BF44-01FAB987443C}" type="parTrans" cxnId="{5151FCFA-7461-462C-9C51-CEAC3D995BA9}">
      <dgm:prSet/>
      <dgm:spPr/>
      <dgm:t>
        <a:bodyPr/>
        <a:lstStyle/>
        <a:p>
          <a:endParaRPr lang="en-US"/>
        </a:p>
      </dgm:t>
    </dgm:pt>
    <dgm:pt modelId="{F67D254C-9A8B-4829-B13B-54E8916E5305}" type="sibTrans" cxnId="{5151FCFA-7461-462C-9C51-CEAC3D995BA9}">
      <dgm:prSet/>
      <dgm:spPr/>
      <dgm:t>
        <a:bodyPr/>
        <a:lstStyle/>
        <a:p>
          <a:endParaRPr lang="en-US"/>
        </a:p>
      </dgm:t>
    </dgm:pt>
    <dgm:pt modelId="{E3AED5FF-B56D-4A37-9031-629A2CE0F25E}">
      <dgm:prSet phldrT="[Text]"/>
      <dgm:spPr/>
      <dgm:t>
        <a:bodyPr/>
        <a:lstStyle/>
        <a:p>
          <a:r>
            <a:rPr lang="en-US" dirty="0" smtClean="0"/>
            <a:t>3 Consumer Members to SHABBVAC</a:t>
          </a:r>
        </a:p>
        <a:p>
          <a:r>
            <a:rPr lang="en-US" dirty="0" smtClean="0"/>
            <a:t>Oct 2019</a:t>
          </a:r>
          <a:endParaRPr lang="en-US" dirty="0"/>
        </a:p>
      </dgm:t>
    </dgm:pt>
    <dgm:pt modelId="{A17E096C-2AE9-42CF-A8DF-22FAA9C31BB7}" type="parTrans" cxnId="{A77364D0-7A10-4DB0-97DE-A263BC3383C7}">
      <dgm:prSet/>
      <dgm:spPr/>
      <dgm:t>
        <a:bodyPr/>
        <a:lstStyle/>
        <a:p>
          <a:endParaRPr lang="en-US"/>
        </a:p>
      </dgm:t>
    </dgm:pt>
    <dgm:pt modelId="{150D6E53-200D-4718-85ED-2F75F4A83711}" type="sibTrans" cxnId="{A77364D0-7A10-4DB0-97DE-A263BC3383C7}">
      <dgm:prSet/>
      <dgm:spPr/>
      <dgm:t>
        <a:bodyPr/>
        <a:lstStyle/>
        <a:p>
          <a:endParaRPr lang="en-US"/>
        </a:p>
      </dgm:t>
    </dgm:pt>
    <dgm:pt modelId="{7856E8FE-F07F-40AC-8EA3-7091C2131D66}">
      <dgm:prSet phldrT="[Text]"/>
      <dgm:spPr/>
      <dgm:t>
        <a:bodyPr/>
        <a:lstStyle/>
        <a:p>
          <a:r>
            <a:rPr lang="en-US" dirty="0" smtClean="0"/>
            <a:t>Bringing in a wider voice – </a:t>
          </a:r>
        </a:p>
        <a:p>
          <a:r>
            <a:rPr lang="en-US" dirty="0" smtClean="0"/>
            <a:t>Dec 2019/ Feb 2020 Sessions</a:t>
          </a:r>
        </a:p>
        <a:p>
          <a:r>
            <a:rPr lang="en-US" dirty="0" smtClean="0"/>
            <a:t>Alliance Meeting 01, March 2020</a:t>
          </a:r>
          <a:endParaRPr lang="en-US" dirty="0"/>
        </a:p>
      </dgm:t>
    </dgm:pt>
    <dgm:pt modelId="{42B72C0A-86C4-4EF3-B85F-DEBB39DBF21E}" type="parTrans" cxnId="{79B502C1-D33D-4F8D-9468-0AFB1F0336F3}">
      <dgm:prSet/>
      <dgm:spPr/>
      <dgm:t>
        <a:bodyPr/>
        <a:lstStyle/>
        <a:p>
          <a:endParaRPr lang="en-US"/>
        </a:p>
      </dgm:t>
    </dgm:pt>
    <dgm:pt modelId="{ECBC95AE-0CDC-4CF6-A0BD-A160D7EE037D}" type="sibTrans" cxnId="{79B502C1-D33D-4F8D-9468-0AFB1F0336F3}">
      <dgm:prSet/>
      <dgm:spPr/>
      <dgm:t>
        <a:bodyPr/>
        <a:lstStyle/>
        <a:p>
          <a:endParaRPr lang="en-US"/>
        </a:p>
      </dgm:t>
    </dgm:pt>
    <dgm:pt modelId="{0A9066DE-39AA-4554-A746-5E5681EFD24E}" type="pres">
      <dgm:prSet presAssocID="{102AF655-D0AC-44E6-9018-CFDFA30DD12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53D216D0-2B11-4BD8-8692-67BF442B6E78}" type="pres">
      <dgm:prSet presAssocID="{7856E8FE-F07F-40AC-8EA3-7091C2131D66}" presName="Accent3" presStyleCnt="0"/>
      <dgm:spPr/>
    </dgm:pt>
    <dgm:pt modelId="{B147FC22-77C4-418C-9074-0951BC7EF5AD}" type="pres">
      <dgm:prSet presAssocID="{7856E8FE-F07F-40AC-8EA3-7091C2131D66}" presName="Accent" presStyleLbl="node1" presStyleIdx="0" presStyleCnt="3"/>
      <dgm:spPr/>
    </dgm:pt>
    <dgm:pt modelId="{72D03EC5-FDEE-478E-BDE3-8E7934CA66D9}" type="pres">
      <dgm:prSet presAssocID="{7856E8FE-F07F-40AC-8EA3-7091C2131D66}" presName="ParentBackground3" presStyleCnt="0"/>
      <dgm:spPr/>
    </dgm:pt>
    <dgm:pt modelId="{203286A2-90AC-4597-8E43-BA43D641BBB8}" type="pres">
      <dgm:prSet presAssocID="{7856E8FE-F07F-40AC-8EA3-7091C2131D66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DD6EEAC2-D964-4065-8780-722571721474}" type="pres">
      <dgm:prSet presAssocID="{7856E8FE-F07F-40AC-8EA3-7091C2131D6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EBFC7-90E1-416A-AC34-179B4F47A74B}" type="pres">
      <dgm:prSet presAssocID="{E3AED5FF-B56D-4A37-9031-629A2CE0F25E}" presName="Accent2" presStyleCnt="0"/>
      <dgm:spPr/>
    </dgm:pt>
    <dgm:pt modelId="{6FF3DC8A-BA71-4AC0-BBC9-BED788EAA9E8}" type="pres">
      <dgm:prSet presAssocID="{E3AED5FF-B56D-4A37-9031-629A2CE0F25E}" presName="Accent" presStyleLbl="node1" presStyleIdx="1" presStyleCnt="3"/>
      <dgm:spPr/>
    </dgm:pt>
    <dgm:pt modelId="{D4D72A1B-9050-45C9-8381-FD6681112C2C}" type="pres">
      <dgm:prSet presAssocID="{E3AED5FF-B56D-4A37-9031-629A2CE0F25E}" presName="ParentBackground2" presStyleCnt="0"/>
      <dgm:spPr/>
    </dgm:pt>
    <dgm:pt modelId="{8E186391-66F1-4038-BF64-6DAA341DD3DC}" type="pres">
      <dgm:prSet presAssocID="{E3AED5FF-B56D-4A37-9031-629A2CE0F25E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6650AA39-626B-4673-AE99-7B881425A47A}" type="pres">
      <dgm:prSet presAssocID="{E3AED5FF-B56D-4A37-9031-629A2CE0F25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C8C6E-A3A2-40A1-8B58-1185DEA93696}" type="pres">
      <dgm:prSet presAssocID="{A415FC99-1CC4-4911-A271-D19ECF79E4B7}" presName="Accent1" presStyleCnt="0"/>
      <dgm:spPr/>
    </dgm:pt>
    <dgm:pt modelId="{694ADDD7-BB65-4EA9-9F6B-3984D1991A68}" type="pres">
      <dgm:prSet presAssocID="{A415FC99-1CC4-4911-A271-D19ECF79E4B7}" presName="Accent" presStyleLbl="node1" presStyleIdx="2" presStyleCnt="3"/>
      <dgm:spPr/>
    </dgm:pt>
    <dgm:pt modelId="{631B9967-AB16-4572-BA54-076840DC3CE2}" type="pres">
      <dgm:prSet presAssocID="{A415FC99-1CC4-4911-A271-D19ECF79E4B7}" presName="ParentBackground1" presStyleCnt="0"/>
      <dgm:spPr/>
    </dgm:pt>
    <dgm:pt modelId="{C3BBF392-8F8B-4C00-8318-2797C3729F2B}" type="pres">
      <dgm:prSet presAssocID="{A415FC99-1CC4-4911-A271-D19ECF79E4B7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3439A944-23B8-4370-846D-49A2721B5D73}" type="pres">
      <dgm:prSet presAssocID="{A415FC99-1CC4-4911-A271-D19ECF79E4B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797DC3-CB87-4711-AA52-0B8489DAE53D}" type="presOf" srcId="{E3AED5FF-B56D-4A37-9031-629A2CE0F25E}" destId="{6650AA39-626B-4673-AE99-7B881425A47A}" srcOrd="1" destOrd="0" presId="urn:microsoft.com/office/officeart/2011/layout/CircleProcess"/>
    <dgm:cxn modelId="{40C42578-3389-4F9C-B453-A6E19EA5F179}" type="presOf" srcId="{7856E8FE-F07F-40AC-8EA3-7091C2131D66}" destId="{DD6EEAC2-D964-4065-8780-722571721474}" srcOrd="1" destOrd="0" presId="urn:microsoft.com/office/officeart/2011/layout/CircleProcess"/>
    <dgm:cxn modelId="{1948CE75-21D3-44A5-BFAD-FB40832FDFDC}" type="presOf" srcId="{A415FC99-1CC4-4911-A271-D19ECF79E4B7}" destId="{3439A944-23B8-4370-846D-49A2721B5D73}" srcOrd="1" destOrd="0" presId="urn:microsoft.com/office/officeart/2011/layout/CircleProcess"/>
    <dgm:cxn modelId="{265CF81F-97DE-4068-817F-ACC7B6BA6A1C}" type="presOf" srcId="{102AF655-D0AC-44E6-9018-CFDFA30DD128}" destId="{0A9066DE-39AA-4554-A746-5E5681EFD24E}" srcOrd="0" destOrd="0" presId="urn:microsoft.com/office/officeart/2011/layout/CircleProcess"/>
    <dgm:cxn modelId="{721846F6-14D5-4712-812D-7A62C16D64E8}" type="presOf" srcId="{7856E8FE-F07F-40AC-8EA3-7091C2131D66}" destId="{203286A2-90AC-4597-8E43-BA43D641BBB8}" srcOrd="0" destOrd="0" presId="urn:microsoft.com/office/officeart/2011/layout/CircleProcess"/>
    <dgm:cxn modelId="{4953FAA4-CF3F-4C45-B615-3DCE798EAF35}" type="presOf" srcId="{A415FC99-1CC4-4911-A271-D19ECF79E4B7}" destId="{C3BBF392-8F8B-4C00-8318-2797C3729F2B}" srcOrd="0" destOrd="0" presId="urn:microsoft.com/office/officeart/2011/layout/CircleProcess"/>
    <dgm:cxn modelId="{5151FCFA-7461-462C-9C51-CEAC3D995BA9}" srcId="{102AF655-D0AC-44E6-9018-CFDFA30DD128}" destId="{A415FC99-1CC4-4911-A271-D19ECF79E4B7}" srcOrd="0" destOrd="0" parTransId="{6B6B620F-C623-48F9-BF44-01FAB987443C}" sibTransId="{F67D254C-9A8B-4829-B13B-54E8916E5305}"/>
    <dgm:cxn modelId="{79B502C1-D33D-4F8D-9468-0AFB1F0336F3}" srcId="{102AF655-D0AC-44E6-9018-CFDFA30DD128}" destId="{7856E8FE-F07F-40AC-8EA3-7091C2131D66}" srcOrd="2" destOrd="0" parTransId="{42B72C0A-86C4-4EF3-B85F-DEBB39DBF21E}" sibTransId="{ECBC95AE-0CDC-4CF6-A0BD-A160D7EE037D}"/>
    <dgm:cxn modelId="{97FBBD3A-B77E-4372-868A-C28101AD65C0}" type="presOf" srcId="{E3AED5FF-B56D-4A37-9031-629A2CE0F25E}" destId="{8E186391-66F1-4038-BF64-6DAA341DD3DC}" srcOrd="0" destOrd="0" presId="urn:microsoft.com/office/officeart/2011/layout/CircleProcess"/>
    <dgm:cxn modelId="{A77364D0-7A10-4DB0-97DE-A263BC3383C7}" srcId="{102AF655-D0AC-44E6-9018-CFDFA30DD128}" destId="{E3AED5FF-B56D-4A37-9031-629A2CE0F25E}" srcOrd="1" destOrd="0" parTransId="{A17E096C-2AE9-42CF-A8DF-22FAA9C31BB7}" sibTransId="{150D6E53-200D-4718-85ED-2F75F4A83711}"/>
    <dgm:cxn modelId="{4EDB1601-9E72-4963-9F79-556482C3E735}" type="presParOf" srcId="{0A9066DE-39AA-4554-A746-5E5681EFD24E}" destId="{53D216D0-2B11-4BD8-8692-67BF442B6E78}" srcOrd="0" destOrd="0" presId="urn:microsoft.com/office/officeart/2011/layout/CircleProcess"/>
    <dgm:cxn modelId="{43BAF67C-E2AE-45A4-A4A1-6937A3B468C1}" type="presParOf" srcId="{53D216D0-2B11-4BD8-8692-67BF442B6E78}" destId="{B147FC22-77C4-418C-9074-0951BC7EF5AD}" srcOrd="0" destOrd="0" presId="urn:microsoft.com/office/officeart/2011/layout/CircleProcess"/>
    <dgm:cxn modelId="{82DAD2F1-418C-475F-9F8E-7A9E11EEB4FD}" type="presParOf" srcId="{0A9066DE-39AA-4554-A746-5E5681EFD24E}" destId="{72D03EC5-FDEE-478E-BDE3-8E7934CA66D9}" srcOrd="1" destOrd="0" presId="urn:microsoft.com/office/officeart/2011/layout/CircleProcess"/>
    <dgm:cxn modelId="{8D79DF35-7E9C-4C04-AA52-BC5BBA43B17D}" type="presParOf" srcId="{72D03EC5-FDEE-478E-BDE3-8E7934CA66D9}" destId="{203286A2-90AC-4597-8E43-BA43D641BBB8}" srcOrd="0" destOrd="0" presId="urn:microsoft.com/office/officeart/2011/layout/CircleProcess"/>
    <dgm:cxn modelId="{D70CD0C1-C542-41F4-9DE1-0705164FF916}" type="presParOf" srcId="{0A9066DE-39AA-4554-A746-5E5681EFD24E}" destId="{DD6EEAC2-D964-4065-8780-722571721474}" srcOrd="2" destOrd="0" presId="urn:microsoft.com/office/officeart/2011/layout/CircleProcess"/>
    <dgm:cxn modelId="{5B3C7730-C69E-4CE5-A606-1197EBC2CD85}" type="presParOf" srcId="{0A9066DE-39AA-4554-A746-5E5681EFD24E}" destId="{FE4EBFC7-90E1-416A-AC34-179B4F47A74B}" srcOrd="3" destOrd="0" presId="urn:microsoft.com/office/officeart/2011/layout/CircleProcess"/>
    <dgm:cxn modelId="{A49E3112-C8EF-477E-89F6-08AA648F67FA}" type="presParOf" srcId="{FE4EBFC7-90E1-416A-AC34-179B4F47A74B}" destId="{6FF3DC8A-BA71-4AC0-BBC9-BED788EAA9E8}" srcOrd="0" destOrd="0" presId="urn:microsoft.com/office/officeart/2011/layout/CircleProcess"/>
    <dgm:cxn modelId="{9DABB5F9-4163-426F-BB74-05186EEEE37C}" type="presParOf" srcId="{0A9066DE-39AA-4554-A746-5E5681EFD24E}" destId="{D4D72A1B-9050-45C9-8381-FD6681112C2C}" srcOrd="4" destOrd="0" presId="urn:microsoft.com/office/officeart/2011/layout/CircleProcess"/>
    <dgm:cxn modelId="{1FB3906F-8CCD-44C7-B228-34E8F741AAEC}" type="presParOf" srcId="{D4D72A1B-9050-45C9-8381-FD6681112C2C}" destId="{8E186391-66F1-4038-BF64-6DAA341DD3DC}" srcOrd="0" destOrd="0" presId="urn:microsoft.com/office/officeart/2011/layout/CircleProcess"/>
    <dgm:cxn modelId="{26F1117F-1344-4CBC-A81A-756DB59B7F3B}" type="presParOf" srcId="{0A9066DE-39AA-4554-A746-5E5681EFD24E}" destId="{6650AA39-626B-4673-AE99-7B881425A47A}" srcOrd="5" destOrd="0" presId="urn:microsoft.com/office/officeart/2011/layout/CircleProcess"/>
    <dgm:cxn modelId="{CFD4C2D1-0D1D-459E-88F9-2A6B3CDB1C1A}" type="presParOf" srcId="{0A9066DE-39AA-4554-A746-5E5681EFD24E}" destId="{BDAC8C6E-A3A2-40A1-8B58-1185DEA93696}" srcOrd="6" destOrd="0" presId="urn:microsoft.com/office/officeart/2011/layout/CircleProcess"/>
    <dgm:cxn modelId="{27586EFE-9021-4D12-AD80-6BBC0A73A36E}" type="presParOf" srcId="{BDAC8C6E-A3A2-40A1-8B58-1185DEA93696}" destId="{694ADDD7-BB65-4EA9-9F6B-3984D1991A68}" srcOrd="0" destOrd="0" presId="urn:microsoft.com/office/officeart/2011/layout/CircleProcess"/>
    <dgm:cxn modelId="{49D68384-4A9F-4FF1-B12B-5CBC92957371}" type="presParOf" srcId="{0A9066DE-39AA-4554-A746-5E5681EFD24E}" destId="{631B9967-AB16-4572-BA54-076840DC3CE2}" srcOrd="7" destOrd="0" presId="urn:microsoft.com/office/officeart/2011/layout/CircleProcess"/>
    <dgm:cxn modelId="{CF7ED5DE-F9BB-48DD-9CFB-ABCB6C4FB331}" type="presParOf" srcId="{631B9967-AB16-4572-BA54-076840DC3CE2}" destId="{C3BBF392-8F8B-4C00-8318-2797C3729F2B}" srcOrd="0" destOrd="0" presId="urn:microsoft.com/office/officeart/2011/layout/CircleProcess"/>
    <dgm:cxn modelId="{1A9D62AC-FA1D-43DB-964E-D88B35949C62}" type="presParOf" srcId="{0A9066DE-39AA-4554-A746-5E5681EFD24E}" destId="{3439A944-23B8-4370-846D-49A2721B5D73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7FC22-77C4-418C-9074-0951BC7EF5AD}">
      <dsp:nvSpPr>
        <dsp:cNvPr id="0" name=""/>
        <dsp:cNvSpPr/>
      </dsp:nvSpPr>
      <dsp:spPr>
        <a:xfrm>
          <a:off x="7143215" y="1398129"/>
          <a:ext cx="3115996" cy="31165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286A2-90AC-4597-8E43-BA43D641BBB8}">
      <dsp:nvSpPr>
        <dsp:cNvPr id="0" name=""/>
        <dsp:cNvSpPr/>
      </dsp:nvSpPr>
      <dsp:spPr>
        <a:xfrm>
          <a:off x="7246676" y="1502033"/>
          <a:ext cx="2909074" cy="29087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Bringing in a wider voice –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Dec 2019/ Feb 2020 Sessions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Alliance Meeting 01, March 2020</a:t>
          </a:r>
          <a:endParaRPr lang="en-US" sz="2100" kern="1200" dirty="0"/>
        </a:p>
      </dsp:txBody>
      <dsp:txXfrm>
        <a:off x="7662548" y="1917649"/>
        <a:ext cx="2077330" cy="2077533"/>
      </dsp:txXfrm>
    </dsp:sp>
    <dsp:sp modelId="{6FF3DC8A-BA71-4AC0-BBC9-BED788EAA9E8}">
      <dsp:nvSpPr>
        <dsp:cNvPr id="0" name=""/>
        <dsp:cNvSpPr/>
      </dsp:nvSpPr>
      <dsp:spPr>
        <a:xfrm rot="2700000">
          <a:off x="3926496" y="1401896"/>
          <a:ext cx="3108491" cy="310849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86391-66F1-4038-BF64-6DAA341DD3DC}">
      <dsp:nvSpPr>
        <dsp:cNvPr id="0" name=""/>
        <dsp:cNvSpPr/>
      </dsp:nvSpPr>
      <dsp:spPr>
        <a:xfrm>
          <a:off x="4026204" y="1502033"/>
          <a:ext cx="2909074" cy="29087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3 Consumer Members to SHABBVAC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Oct 2019</a:t>
          </a:r>
          <a:endParaRPr lang="en-US" sz="2100" kern="1200" dirty="0"/>
        </a:p>
      </dsp:txBody>
      <dsp:txXfrm>
        <a:off x="4442076" y="1917649"/>
        <a:ext cx="2077330" cy="2077533"/>
      </dsp:txXfrm>
    </dsp:sp>
    <dsp:sp modelId="{694ADDD7-BB65-4EA9-9F6B-3984D1991A68}">
      <dsp:nvSpPr>
        <dsp:cNvPr id="0" name=""/>
        <dsp:cNvSpPr/>
      </dsp:nvSpPr>
      <dsp:spPr>
        <a:xfrm rot="2700000">
          <a:off x="706024" y="1401896"/>
          <a:ext cx="3108491" cy="310849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BF392-8F8B-4C00-8318-2797C3729F2B}">
      <dsp:nvSpPr>
        <dsp:cNvPr id="0" name=""/>
        <dsp:cNvSpPr/>
      </dsp:nvSpPr>
      <dsp:spPr>
        <a:xfrm>
          <a:off x="805733" y="1502033"/>
          <a:ext cx="2909074" cy="29087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SHABBVAC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July 2018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X3 meetings per year –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Mar Jul Oct</a:t>
          </a:r>
          <a:endParaRPr lang="en-US" sz="2100" kern="1200" dirty="0"/>
        </a:p>
      </dsp:txBody>
      <dsp:txXfrm>
        <a:off x="1221604" y="1917649"/>
        <a:ext cx="2077330" cy="2077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A5E8B-AD13-4EF2-A13F-DADFD19256CF}" type="datetimeFigureOut">
              <a:rPr lang="en-AU" smtClean="0"/>
              <a:t>4/5/20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E0E57-577C-4722-B6E4-547985FE9E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3671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742B3-CC68-4DC0-A53C-F47C39B32671}" type="datetimeFigureOut">
              <a:rPr lang="en-AU" smtClean="0"/>
              <a:t>4/5/20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168ED-9821-44EE-88AF-48A1C37428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695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168ED-9821-44EE-88AF-48A1C374285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35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upon a time (story of HCC in 2015 – staff and Board not working</a:t>
            </a:r>
            <a:r>
              <a:rPr lang="en-US" baseline="0" dirty="0"/>
              <a:t> together effectively, developed these definitions at our Strategic Planning Day). Demonstrate the values reflection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52D1B-02BA-4BA8-B584-FDA65F86DB7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64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4D01BE-2D69-4A29-BE41-DE968A43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68E2D26-36DD-4635-8636-31CD3F788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633871-AB72-4E7B-8958-AA6F7631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DB4A-A755-4F32-A8D8-8BCED1A04AEE}" type="datetime1">
              <a:rPr lang="en-US" smtClean="0"/>
              <a:t>5/4/20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CED1E1-538E-4CF8-9A97-9CEBD4FE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5593EB-8618-45A9-BA1D-72537E65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4484-646C-45EC-9755-47E7CA06022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588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809255-4B17-41A6-9862-55A3AA4C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71BA15-FEB8-47D3-B2F8-C6E552E3C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F94165-0D71-4935-BEC0-8F70296E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7DC7-C2F9-48E0-BDC1-265E624D56D5}" type="datetime1">
              <a:rPr lang="en-US" smtClean="0"/>
              <a:t>5/4/20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F3C56E-F0BF-4AF9-AC3B-AAEEE3D2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A37236-23F5-4F31-A6B0-BBBF84A8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81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DF2D11C-25F4-40FC-BD79-358343CDE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5B6F6AE-C14C-4FD3-8FE0-E431AF329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14869B-15F3-47C4-A10B-730FBFA9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776F-AF12-4203-9A38-995DA46A166B}" type="datetime1">
              <a:rPr lang="en-US" smtClean="0"/>
              <a:t>5/4/20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2FF053-50BD-4A5D-AF9A-9BEEDAB8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3352F0-9C9D-4038-B369-7F356AC0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62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06DF7-B261-4B8F-A346-0E947C87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D691AA-D5A6-48E7-ABF4-18E8A5393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A24841-69EC-4B5B-AFB2-5F6859ED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E91DE-7A74-4F25-8F0F-F7840714026C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046AEA-6C51-413D-89B5-6F741A6D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D6ED7-CCD0-472C-BB28-589975B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100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615B05-19B4-443A-A5F8-190FF8230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1D82F9-EF75-4BD6-8CD3-51FDFE9EE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08843C-3ACA-40BD-B5E2-55D29516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F9C8-6286-48B2-B023-20E464231211}" type="datetime1">
              <a:rPr lang="en-US" smtClean="0"/>
              <a:t>5/4/20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88B102-B916-47B0-A9AA-D8412BEA9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ED691B-15A0-4401-AFA0-4F35495E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31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308AB6-F795-4CA2-8166-C5D140BD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6A2B87-8656-4F2A-836D-474D410F5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D27CC57-08D8-4093-AB60-73822D549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23E1E5-486B-4462-9F22-C0CDD255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833-33BD-4C21-AB35-306894B3EC49}" type="datetime1">
              <a:rPr lang="en-US" smtClean="0"/>
              <a:t>5/4/20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450088-A406-41B0-BD0A-E870AB64C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C0649A-2C73-4C17-8A9E-ABDAC60F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009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F65DBD-E5DC-4DCC-B08D-A9FE15C5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A612EE-51C8-48AE-A0EF-6AFB446B7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16E464-B9A5-4D0B-94AB-2964FCC21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08826A0-BF6A-4F30-A94D-A9A278F16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8B687FF-952D-43C2-8053-69881C006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D2DB3C3-DB45-4ED7-ABC5-5CEEDF71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ED71-2CAF-441C-B810-682C4F4E95DE}" type="datetime1">
              <a:rPr lang="en-US" smtClean="0"/>
              <a:t>5/4/20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AA5FF9-17B3-4993-B612-A99092DD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1F401B3-ADE4-4E41-9926-56D61A30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43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04CB4A-1BED-417B-951D-5108DF53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A77D2B-FB1B-46A3-B5E4-22286B08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951A-467F-49E8-930B-4E4DE9AD7420}" type="datetime1">
              <a:rPr lang="en-US" smtClean="0"/>
              <a:t>5/4/20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4FE7F8-623A-4DAD-ADE4-7BB66EC0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EF93C3-AA81-4C8A-9091-82A2FFD1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489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405304E-DCE7-4588-816C-E87A8903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1302-E0C6-4D69-99C0-C5E82301EE9F}" type="datetime1">
              <a:rPr lang="en-US" smtClean="0"/>
              <a:t>5/4/20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4CF398-6F7B-4333-8A7B-33298B4E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5466A1A-2999-4EF4-A832-65839436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67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2AA15B-42F4-4C22-AF90-BB73BE1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B2D1EC-57C7-47A0-A4E2-492C5611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1E275F-C8E2-4C2A-934E-D422EFE55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82CCDF-CB6E-4D3D-B0C1-F5BFA7A9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4924-C187-46A2-B915-4B79B8181EF5}" type="datetime1">
              <a:rPr lang="en-US" smtClean="0"/>
              <a:t>5/4/20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6B72BA-3250-445A-81D9-7B0A9A95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EF1586-8E35-49F1-87EF-7303B4D3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349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7426-590A-4397-ADF1-F3F77B9C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B71783-C616-4404-ABF0-2336B9E20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CBD044-D2E7-4608-968D-850349842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B40AAB-DA24-4A53-9099-5F0FC006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599A-E25F-41F7-9B48-79CF30597393}" type="datetime1">
              <a:rPr lang="en-US" smtClean="0"/>
              <a:t>5/4/20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149456-74B9-4A08-B2B3-165E18BC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F3FF62-C59A-4B88-AD05-7E182299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69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AB91146-7925-4297-9ABB-FCAF1AE3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CE6450-BD4A-450B-B792-3AB81B38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58DDC-9DC8-478C-A192-C9D3D4D167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5FBAF-39EB-40B9-A352-3B6D17BC1DEC}" type="datetime1">
              <a:rPr lang="en-US" smtClean="0"/>
              <a:t>5/4/20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3901B6-A38E-4E29-8293-A4076C54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WAIRC - International Day of People with Disability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EC43F1-EE7A-4833-9023-EAC8C1F3D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43EE-C432-4E97-AD21-045CF7B409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644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s://www.hconc.org.au/issues/sexual-health-and-blood-borne-viruses-2/" TargetMode="External"/><Relationship Id="rId5" Type="http://schemas.openxmlformats.org/officeDocument/2006/relationships/hyperlink" Target="https://healthywa.wa.gov.au/Articles/U_Z/WA-Sexual-Health-and-Blood-borne-Viruses-Advisory-Committee" TargetMode="External"/><Relationship Id="rId6" Type="http://schemas.openxmlformats.org/officeDocument/2006/relationships/hyperlink" Target="https://phexchange.wapha.org.au/SHaBBVAC" TargetMode="External"/><Relationship Id="rId7" Type="http://schemas.openxmlformats.org/officeDocument/2006/relationships/image" Target="../media/image17.png"/><Relationship Id="rId8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707FC24-6981-43D9-B525-C7832BA22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0E2A95-9A3D-47C7-817B-943E48BD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317" y="6423025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87743EE-C432-4E97-AD21-045CF7B4093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9"/>
          <a:stretch/>
        </p:blipFill>
        <p:spPr>
          <a:xfrm>
            <a:off x="0" y="-24881"/>
            <a:ext cx="11923265" cy="6610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15" y="5243751"/>
            <a:ext cx="4460111" cy="1614249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5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9"/>
    </mc:Choice>
    <mc:Fallback>
      <p:transition spd="slow" advTm="1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697" r="10161"/>
          <a:stretch/>
        </p:blipFill>
        <p:spPr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14259" y="3903663"/>
            <a:ext cx="10563501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dirty="0"/>
              <a:t>The Health Consumers’ Council acknowledges the people who are the Traditional Owners of this Land and pay respect to all Elders past, </a:t>
            </a:r>
            <a:r>
              <a:rPr lang="en-AU" dirty="0" smtClean="0"/>
              <a:t>and present. </a:t>
            </a:r>
            <a:r>
              <a:rPr lang="en-AU" dirty="0"/>
              <a:t>We extend our respect to all other Aboriginal and Torres Strait Islander Cultures.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7743EE-C432-4E97-AD21-045CF7B40938}" type="slidenum">
              <a:rPr lang="en-AU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A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89"/>
    </mc:Choice>
    <mc:Fallback>
      <p:transition spd="slow" advTm="2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237" y="462987"/>
            <a:ext cx="3657600" cy="5937813"/>
          </a:xfrm>
        </p:spPr>
        <p:txBody>
          <a:bodyPr>
            <a:normAutofit lnSpcReduction="10000"/>
          </a:bodyPr>
          <a:lstStyle/>
          <a:p>
            <a:pPr marL="266700" indent="-266700"/>
            <a:endParaRPr lang="en-AU" sz="2600" b="1" dirty="0" smtClean="0">
              <a:solidFill>
                <a:srgbClr val="FFFFFF"/>
              </a:solidFill>
            </a:endParaRPr>
          </a:p>
          <a:p>
            <a:pPr marL="266700" indent="-266700"/>
            <a:endParaRPr lang="en-AU" sz="2600" b="1" dirty="0">
              <a:solidFill>
                <a:srgbClr val="FFFFFF"/>
              </a:solidFill>
            </a:endParaRPr>
          </a:p>
          <a:p>
            <a:pPr marL="266700" indent="-266700"/>
            <a:endParaRPr lang="en-AU" sz="2600" b="1" dirty="0" smtClean="0">
              <a:solidFill>
                <a:srgbClr val="FFFFFF"/>
              </a:solidFill>
            </a:endParaRPr>
          </a:p>
          <a:p>
            <a:pPr marL="266700" indent="-266700"/>
            <a:endParaRPr lang="en-AU" sz="2600" b="1" dirty="0">
              <a:solidFill>
                <a:srgbClr val="FFFFFF"/>
              </a:solidFill>
            </a:endParaRPr>
          </a:p>
          <a:p>
            <a:pPr marL="266700" indent="-266700"/>
            <a:endParaRPr lang="en-AU" sz="2600" b="1" dirty="0" smtClean="0">
              <a:solidFill>
                <a:srgbClr val="FFFFFF"/>
              </a:solidFill>
            </a:endParaRPr>
          </a:p>
          <a:p>
            <a:pPr marL="266700" indent="-266700"/>
            <a:endParaRPr lang="en-AU" sz="2600" b="1" dirty="0">
              <a:solidFill>
                <a:srgbClr val="FFFFFF"/>
              </a:solidFill>
            </a:endParaRPr>
          </a:p>
          <a:p>
            <a:pPr marL="266700" indent="-266700"/>
            <a:endParaRPr lang="en-AU" sz="2600" b="1" dirty="0" smtClean="0">
              <a:solidFill>
                <a:srgbClr val="FFFFFF"/>
              </a:solidFill>
            </a:endParaRPr>
          </a:p>
          <a:p>
            <a:pPr marL="266700" indent="-266700"/>
            <a:r>
              <a:rPr lang="en-AU" sz="2600" b="1" dirty="0" smtClean="0">
                <a:solidFill>
                  <a:srgbClr val="FFFFFF"/>
                </a:solidFill>
              </a:rPr>
              <a:t>Purpose</a:t>
            </a:r>
            <a:endParaRPr lang="en-AU" sz="2600" b="1" dirty="0">
              <a:solidFill>
                <a:srgbClr val="FFFFFF"/>
              </a:solidFill>
            </a:endParaRPr>
          </a:p>
          <a:p>
            <a:pPr marL="266700"/>
            <a:r>
              <a:rPr lang="en-AU" sz="2600" dirty="0">
                <a:solidFill>
                  <a:srgbClr val="FFFFFF"/>
                </a:solidFill>
              </a:rPr>
              <a:t>To increase the capacity of all people to influence the future direction of health care and to make informed choices</a:t>
            </a:r>
            <a:r>
              <a:rPr lang="en-AU" sz="2600" dirty="0" smtClean="0">
                <a:solidFill>
                  <a:srgbClr val="FFFFFF"/>
                </a:solidFill>
              </a:rPr>
              <a:t>.</a:t>
            </a:r>
          </a:p>
          <a:p>
            <a:pPr marL="266700"/>
            <a:endParaRPr lang="en-AU" sz="2600" dirty="0">
              <a:solidFill>
                <a:srgbClr val="FFFFFF"/>
              </a:solidFill>
            </a:endParaRPr>
          </a:p>
          <a:p>
            <a:pPr marL="266700"/>
            <a:endParaRPr lang="en-AU" sz="2600" dirty="0" smtClean="0">
              <a:solidFill>
                <a:srgbClr val="FFFFFF"/>
              </a:solidFill>
            </a:endParaRPr>
          </a:p>
          <a:p>
            <a:pPr marL="266700"/>
            <a:endParaRPr lang="en-AU" sz="2600" dirty="0">
              <a:solidFill>
                <a:srgbClr val="FFFFFF"/>
              </a:solidFill>
            </a:endParaRPr>
          </a:p>
          <a:p>
            <a:pPr marL="266700"/>
            <a:endParaRPr lang="en-AU" sz="2600" dirty="0" smtClean="0">
              <a:solidFill>
                <a:srgbClr val="FFFFFF"/>
              </a:solidFill>
            </a:endParaRPr>
          </a:p>
          <a:p>
            <a:pPr marL="266700"/>
            <a:endParaRPr lang="en-AU" sz="2600" dirty="0" smtClean="0">
              <a:solidFill>
                <a:srgbClr val="FFFFFF"/>
              </a:solidFill>
            </a:endParaRPr>
          </a:p>
          <a:p>
            <a:pPr marL="266700"/>
            <a:endParaRPr lang="en-AU" sz="2600" dirty="0">
              <a:solidFill>
                <a:srgbClr val="FFFFFF"/>
              </a:solidFill>
            </a:endParaRPr>
          </a:p>
          <a:p>
            <a:pPr marL="266700"/>
            <a:endParaRPr lang="en-AU" sz="2600" dirty="0">
              <a:solidFill>
                <a:srgbClr val="FFFFFF"/>
              </a:solidFill>
            </a:endParaRPr>
          </a:p>
          <a:p>
            <a:pPr marL="266700"/>
            <a:endParaRPr lang="en-AU" sz="2600" dirty="0">
              <a:solidFill>
                <a:srgbClr val="FFFFFF"/>
              </a:solidFill>
            </a:endParaRPr>
          </a:p>
          <a:p>
            <a:pPr marL="266700" indent="-266700"/>
            <a:endParaRPr lang="en-AU" sz="5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171998"/>
            <a:ext cx="6553545" cy="4521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4" y="1009159"/>
            <a:ext cx="3970286" cy="1207947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9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7"/>
    </mc:Choice>
    <mc:Fallback>
      <p:transition spd="slow" advTm="21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F4C0B10B-D2C4-4A54-AFAD-3D27DF88BB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6BADB90-C74B-40D6-86DC-503F65FCE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9" name="Freeform 44">
              <a:extLst>
                <a:ext uri="{FF2B5EF4-FFF2-40B4-BE49-F238E27FC236}">
                  <a16:creationId xmlns="" xmlns:a16="http://schemas.microsoft.com/office/drawing/2014/main" id="{6559431D-1886-4AE0-9B87-9AD2ECAB84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5">
              <a:extLst>
                <a:ext uri="{FF2B5EF4-FFF2-40B4-BE49-F238E27FC236}">
                  <a16:creationId xmlns="" xmlns:a16="http://schemas.microsoft.com/office/drawing/2014/main" id="{373850A5-B04A-4FCD-9E73-EE322167F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6">
              <a:extLst>
                <a:ext uri="{FF2B5EF4-FFF2-40B4-BE49-F238E27FC236}">
                  <a16:creationId xmlns="" xmlns:a16="http://schemas.microsoft.com/office/drawing/2014/main" id="{82C18C67-80FA-4738-AA53-0AF2419F98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7">
              <a:extLst>
                <a:ext uri="{FF2B5EF4-FFF2-40B4-BE49-F238E27FC236}">
                  <a16:creationId xmlns="" xmlns:a16="http://schemas.microsoft.com/office/drawing/2014/main" id="{48543B1A-8BF5-4C63-8404-41B2EA70B3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2DF5096-E051-498C-A3ED-CBA77A813A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Agenda…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4904" y="2494450"/>
            <a:ext cx="4053545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Introductions</a:t>
            </a: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Background to today</a:t>
            </a: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Q1 How </a:t>
            </a:r>
            <a:r>
              <a:rPr lang="en-US" sz="2400" dirty="0"/>
              <a:t>do we reach people who aren’t here?</a:t>
            </a: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Q2 What </a:t>
            </a:r>
            <a:r>
              <a:rPr lang="en-US" sz="2400" dirty="0"/>
              <a:t>would an ideal SHABBV service look like?</a:t>
            </a:r>
          </a:p>
          <a:p>
            <a:pPr marL="7429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Close, Next </a:t>
            </a:r>
            <a:r>
              <a:rPr lang="en-US" sz="2400" dirty="0"/>
              <a:t>steps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0841" b="2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D87743EE-C432-4E97-AD21-045CF7B40938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9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7"/>
    </mc:Choice>
    <mc:Fallback>
      <p:transition spd="slow" advTm="1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43EE-C432-4E97-AD21-045CF7B40938}" type="slidenum">
              <a:rPr lang="en-AU" smtClean="0"/>
              <a:t>5</a:t>
            </a:fld>
            <a:endParaRPr lang="en-AU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1423734"/>
              </p:ext>
            </p:extLst>
          </p:nvPr>
        </p:nvGraphicFramePr>
        <p:xfrm>
          <a:off x="250519" y="809190"/>
          <a:ext cx="10321447" cy="5912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7339" y="83058"/>
            <a:ext cx="8090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Sexual Health and Blood Borne Virus Advisory Committee and </a:t>
            </a:r>
            <a:r>
              <a:rPr lang="en-US" sz="4000" b="1" smtClean="0"/>
              <a:t>Consumer Engagement – The Story </a:t>
            </a:r>
            <a:r>
              <a:rPr lang="en-US" sz="4000" b="1" dirty="0" smtClean="0"/>
              <a:t>so far…</a:t>
            </a:r>
            <a:endParaRPr lang="en-AU" sz="4000" b="1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9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50"/>
    </mc:Choice>
    <mc:Fallback>
      <p:transition spd="slow" advTm="13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707FC24-6981-43D9-B525-C7832BA22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focus: ensure that outcomes for consumers are captured as part of the process of reporting on the Department of Health’s suite of 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26317" y="6423025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87743EE-C432-4E97-AD21-045CF7B40938}" type="slidenum">
              <a:rPr lang="en-US"/>
              <a:pPr defTabSz="914400"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8" y="533400"/>
            <a:ext cx="1979613" cy="285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8" y="3468688"/>
            <a:ext cx="1971675" cy="2863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533400"/>
            <a:ext cx="2005013" cy="2865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533400"/>
            <a:ext cx="2001838" cy="2852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3468688"/>
            <a:ext cx="2008188" cy="2863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3481388"/>
            <a:ext cx="2005013" cy="285115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6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73"/>
    </mc:Choice>
    <mc:Fallback>
      <p:transition spd="slow" advTm="5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36CFC0A-8C37-453C-9488-1B30FBC3B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82597" y="3424348"/>
            <a:ext cx="9426806" cy="14244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>
                <a:solidFill>
                  <a:srgbClr val="1B1B1B"/>
                </a:solidFill>
                <a:latin typeface="+mj-lt"/>
                <a:ea typeface="+mj-ea"/>
                <a:cs typeface="+mj-cs"/>
              </a:rPr>
              <a:t>Q1. How do we reach people who aren’t here?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FBC3EAFD-A275-4F9B-8F62-72B6678F35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69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06E64A6D-2B9F-4AAD-AB42-A61BAF01AC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695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0" r="3" b="3"/>
          <a:stretch/>
        </p:blipFill>
        <p:spPr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51881DD-AD85-41BE-8A49-C2FB45800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9AD20FE8-ED02-4CDE-83B1-A1436305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9A5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87743EE-C432-4E97-AD21-045CF7B40938}" type="slidenum">
              <a:rPr lang="en-US">
                <a:solidFill>
                  <a:srgbClr val="1B1B1B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4"/>
    </mc:Choice>
    <mc:Fallback>
      <p:transition spd="slow" advTm="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Q2. What would your ideal sexual health and blood borne virus service look like?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954743"/>
            <a:ext cx="10525125" cy="40931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87743EE-C432-4E97-AD21-045CF7B40938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8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87"/>
    </mc:Choice>
    <mc:Fallback>
      <p:transition spd="slow" advTm="3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How to stay in touch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Health Consumers Council webpage: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hlinkClick r:id="rId4"/>
              </a:rPr>
              <a:t>https://www.hconc.org.au/issues/sexual-health-and-blood-borne-viruses-2/</a:t>
            </a:r>
            <a:endParaRPr lang="en-US" sz="17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WA Department of Health webpage on SHABBVAC: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hlinkClick r:id="rId5"/>
              </a:rPr>
              <a:t>https://healthywa.wa.gov.au/Articles/U_Z/WA-Sexual-Health-and-Blood-borne-Viruses-Advisory-Committee</a:t>
            </a:r>
            <a:endParaRPr lang="en-US" sz="17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Consumer Portal – Primary Health Exchange – WA Primary Health Alliance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hlinkClick r:id="rId6"/>
              </a:rPr>
              <a:t>https://phexchange.wapha.org.au/SHaBBVAC</a:t>
            </a:r>
            <a:endParaRPr lang="en-US" sz="17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r="-1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87743EE-C432-4E97-AD21-045CF7B409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9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77"/>
    </mc:Choice>
    <mc:Fallback>
      <p:transition spd="slow" advTm="57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</TotalTime>
  <Words>279</Words>
  <Application>Microsoft Macintosh PowerPoint</Application>
  <PresentationFormat>Widescreen</PresentationFormat>
  <Paragraphs>56</Paragraphs>
  <Slides>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Agenda…</vt:lpstr>
      <vt:lpstr>PowerPoint Presentation</vt:lpstr>
      <vt:lpstr>Key focus: ensure that outcomes for consumers are captured as part of the process of reporting on the Department of Health’s suite of Strategies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and Responsibilities</dc:title>
  <dc:creator>Ken and Cheryl</dc:creator>
  <cp:lastModifiedBy>Microsoft Office User</cp:lastModifiedBy>
  <cp:revision>254</cp:revision>
  <cp:lastPrinted>2020-05-01T06:07:32Z</cp:lastPrinted>
  <dcterms:created xsi:type="dcterms:W3CDTF">2015-10-06T04:07:32Z</dcterms:created>
  <dcterms:modified xsi:type="dcterms:W3CDTF">2020-05-04T02:39:18Z</dcterms:modified>
</cp:coreProperties>
</file>